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1"/>
  </p:notesMasterIdLst>
  <p:sldIdLst>
    <p:sldId id="256" r:id="rId2"/>
    <p:sldId id="273" r:id="rId3"/>
    <p:sldId id="269" r:id="rId4"/>
    <p:sldId id="270" r:id="rId5"/>
    <p:sldId id="257" r:id="rId6"/>
    <p:sldId id="261" r:id="rId7"/>
    <p:sldId id="263" r:id="rId8"/>
    <p:sldId id="271" r:id="rId9"/>
    <p:sldId id="264" r:id="rId10"/>
    <p:sldId id="262" r:id="rId11"/>
    <p:sldId id="265" r:id="rId12"/>
    <p:sldId id="268" r:id="rId13"/>
    <p:sldId id="267" r:id="rId14"/>
    <p:sldId id="275" r:id="rId15"/>
    <p:sldId id="279" r:id="rId16"/>
    <p:sldId id="276" r:id="rId17"/>
    <p:sldId id="277" r:id="rId18"/>
    <p:sldId id="278" r:id="rId19"/>
    <p:sldId id="27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D99F16-4B32-4AE0-A2F0-1D165DCF5002}" type="datetimeFigureOut">
              <a:rPr lang="en-US" smtClean="0"/>
              <a:t>5/20/2023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4FDD73-CF9E-48B3-8B6E-5A7EE673E2B5}" type="slidenum">
              <a:rPr lang="en-US" smtClean="0"/>
              <a:t>‹#›</a:t>
            </a:fld>
            <a:endParaRPr lang="en-US"/>
          </a:p>
        </p:txBody>
      </p:sp>
    </p:spTree>
    <p:extLst>
      <p:ext uri="{BB962C8B-B14F-4D97-AF65-F5344CB8AC3E}">
        <p14:creationId xmlns:p14="http://schemas.microsoft.com/office/powerpoint/2010/main" val="3075058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4FDD73-CF9E-48B3-8B6E-5A7EE673E2B5}" type="slidenum">
              <a:rPr lang="en-US" smtClean="0"/>
              <a:t>7</a:t>
            </a:fld>
            <a:endParaRPr lang="en-US"/>
          </a:p>
        </p:txBody>
      </p:sp>
    </p:spTree>
    <p:extLst>
      <p:ext uri="{BB962C8B-B14F-4D97-AF65-F5344CB8AC3E}">
        <p14:creationId xmlns:p14="http://schemas.microsoft.com/office/powerpoint/2010/main" val="2698644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DDB13DCA-2F1C-4E78-B2EC-003380B8824E}" type="datetimeFigureOut">
              <a:rPr lang="en-US" smtClean="0"/>
              <a:t>5/20/2023</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FA055BEA-A20B-4A4B-969B-3FDA5B4C9CC0}"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DB13DCA-2F1C-4E78-B2EC-003380B8824E}" type="datetimeFigureOut">
              <a:rPr lang="en-US" smtClean="0"/>
              <a:t>5/20/2023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A055BEA-A20B-4A4B-969B-3FDA5B4C9CC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DB13DCA-2F1C-4E78-B2EC-003380B8824E}" type="datetimeFigureOut">
              <a:rPr lang="en-US" smtClean="0"/>
              <a:t>5/20/2023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A055BEA-A20B-4A4B-969B-3FDA5B4C9CC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DB13DCA-2F1C-4E78-B2EC-003380B8824E}" type="datetimeFigureOut">
              <a:rPr lang="en-US" smtClean="0"/>
              <a:t>5/20/2023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A055BEA-A20B-4A4B-969B-3FDA5B4C9CC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DDB13DCA-2F1C-4E78-B2EC-003380B8824E}" type="datetimeFigureOut">
              <a:rPr lang="en-US" smtClean="0"/>
              <a:t>5/20/2023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FA055BEA-A20B-4A4B-969B-3FDA5B4C9CC0}"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DB13DCA-2F1C-4E78-B2EC-003380B8824E}" type="datetimeFigureOut">
              <a:rPr lang="en-US" smtClean="0"/>
              <a:t>5/20/2023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A055BEA-A20B-4A4B-969B-3FDA5B4C9CC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DDB13DCA-2F1C-4E78-B2EC-003380B8824E}" type="datetimeFigureOut">
              <a:rPr lang="en-US" smtClean="0"/>
              <a:t>5/20/2023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FA055BEA-A20B-4A4B-969B-3FDA5B4C9CC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DDB13DCA-2F1C-4E78-B2EC-003380B8824E}" type="datetimeFigureOut">
              <a:rPr lang="en-US" smtClean="0"/>
              <a:t>5/20/2023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FA055BEA-A20B-4A4B-969B-3FDA5B4C9CC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DDB13DCA-2F1C-4E78-B2EC-003380B8824E}" type="datetimeFigureOut">
              <a:rPr lang="en-US" smtClean="0"/>
              <a:t>5/20/2023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FA055BEA-A20B-4A4B-969B-3FDA5B4C9CC0}"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DDB13DCA-2F1C-4E78-B2EC-003380B8824E}" type="datetimeFigureOut">
              <a:rPr lang="en-US" smtClean="0"/>
              <a:t>5/20/2023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A055BEA-A20B-4A4B-969B-3FDA5B4C9CC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DDB13DCA-2F1C-4E78-B2EC-003380B8824E}" type="datetimeFigureOut">
              <a:rPr lang="en-US" smtClean="0"/>
              <a:t>5/20/2023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A055BEA-A20B-4A4B-969B-3FDA5B4C9CC0}"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DDB13DCA-2F1C-4E78-B2EC-003380B8824E}" type="datetimeFigureOut">
              <a:rPr lang="en-US" smtClean="0"/>
              <a:t>5/20/2023</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FA055BEA-A20B-4A4B-969B-3FDA5B4C9CC0}"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meowmeowmeowmeowmeow/gtsrb-german-traffic-sign"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search?q=traffic+sign+recognition+links&amp;oq=traffic+sign+recognitio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ieeexplore.ieee.org/document/4782748" TargetMode="External"/><Relationship Id="rId5" Type="http://schemas.openxmlformats.org/officeDocument/2006/relationships/hyperlink" Target="https://www.sciencedirect.com/science/article/pii/S2046043022000557" TargetMode="External"/><Relationship Id="rId4" Type="http://schemas.openxmlformats.org/officeDocument/2006/relationships/hyperlink" Target="https://www.analyticsvidhya.com/blog/2021/12/traffic-signs-recognition-using-cnn-and-keras-in-pyth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971800"/>
            <a:ext cx="7406640" cy="938784"/>
          </a:xfrm>
        </p:spPr>
        <p:txBody>
          <a:bodyPr/>
          <a:lstStyle/>
          <a:p>
            <a:r>
              <a:rPr lang="en-US" dirty="0" smtClean="0">
                <a:latin typeface="Times New Roman" pitchFamily="18" charset="0"/>
                <a:cs typeface="Times New Roman" pitchFamily="18" charset="0"/>
              </a:rPr>
              <a:t>“Traffic Sign Recognition”</a:t>
            </a:r>
            <a:endParaRPr lang="en-US" dirty="0">
              <a:latin typeface="Times New Roman" pitchFamily="18" charset="0"/>
              <a:cs typeface="Times New Roman" pitchFamily="18" charset="0"/>
            </a:endParaRPr>
          </a:p>
        </p:txBody>
      </p:sp>
      <p:sp>
        <p:nvSpPr>
          <p:cNvPr id="3" name="Subtitle 2"/>
          <p:cNvSpPr>
            <a:spLocks noGrp="1"/>
          </p:cNvSpPr>
          <p:nvPr>
            <p:ph type="subTitle" idx="1"/>
          </p:nvPr>
        </p:nvSpPr>
        <p:spPr>
          <a:xfrm>
            <a:off x="1295400" y="4419600"/>
            <a:ext cx="7406640" cy="1752600"/>
          </a:xfrm>
        </p:spPr>
        <p:txBody>
          <a:bodyPr>
            <a:normAutofit/>
          </a:bodyPr>
          <a:lstStyle/>
          <a:p>
            <a:pPr algn="ctr"/>
            <a:r>
              <a:rPr lang="en-US" sz="2000" dirty="0" smtClean="0">
                <a:latin typeface="Times New Roman" pitchFamily="18" charset="0"/>
                <a:cs typeface="Times New Roman" pitchFamily="18" charset="0"/>
              </a:rPr>
              <a:t>Presented by :</a:t>
            </a:r>
          </a:p>
          <a:p>
            <a:pPr algn="ctr"/>
            <a:r>
              <a:rPr lang="en-US" sz="2000" dirty="0" smtClean="0">
                <a:latin typeface="Times New Roman" pitchFamily="18" charset="0"/>
                <a:cs typeface="Times New Roman" pitchFamily="18" charset="0"/>
              </a:rPr>
              <a:t> Mr. </a:t>
            </a:r>
            <a:r>
              <a:rPr lang="en-US" sz="2000" dirty="0" err="1" smtClean="0">
                <a:latin typeface="Times New Roman" pitchFamily="18" charset="0"/>
                <a:cs typeface="Times New Roman" pitchFamily="18" charset="0"/>
              </a:rPr>
              <a:t>Kunal</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Laxminarayan</a:t>
            </a: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Jajure</a:t>
            </a:r>
            <a:r>
              <a:rPr lang="en-US" sz="2000" dirty="0" smtClean="0">
                <a:latin typeface="Times New Roman" pitchFamily="18" charset="0"/>
                <a:cs typeface="Times New Roman" pitchFamily="18" charset="0"/>
              </a:rPr>
              <a:t> (TY/AIML)</a:t>
            </a:r>
          </a:p>
          <a:p>
            <a:pPr algn="ctr"/>
            <a:r>
              <a:rPr lang="en-US" sz="2000" dirty="0" smtClean="0">
                <a:latin typeface="Times New Roman" pitchFamily="18" charset="0"/>
                <a:cs typeface="Times New Roman" pitchFamily="18" charset="0"/>
              </a:rPr>
              <a:t>Roll no: 3775</a:t>
            </a:r>
            <a:endParaRPr lang="en-US" sz="2000" dirty="0">
              <a:latin typeface="Times New Roman" pitchFamily="18" charset="0"/>
              <a:cs typeface="Times New Roman" pitchFamily="18" charset="0"/>
            </a:endParaRPr>
          </a:p>
        </p:txBody>
      </p:sp>
      <p:sp>
        <p:nvSpPr>
          <p:cNvPr id="4" name="TextBox 3"/>
          <p:cNvSpPr txBox="1"/>
          <p:nvPr/>
        </p:nvSpPr>
        <p:spPr>
          <a:xfrm>
            <a:off x="1418998" y="990600"/>
            <a:ext cx="7467600" cy="1015663"/>
          </a:xfrm>
          <a:prstGeom prst="rect">
            <a:avLst/>
          </a:prstGeom>
          <a:noFill/>
        </p:spPr>
        <p:txBody>
          <a:bodyPr wrap="square" rtlCol="0">
            <a:spAutoFit/>
          </a:bodyPr>
          <a:lstStyle/>
          <a:p>
            <a:pPr lvl="0" algn="ctr" defTabSz="457200"/>
            <a:r>
              <a:rPr lang="en-US" sz="2000" b="1" dirty="0" err="1">
                <a:solidFill>
                  <a:srgbClr val="C00000"/>
                </a:solidFill>
                <a:latin typeface="Times New Roman" pitchFamily="18" charset="0"/>
                <a:cs typeface="Times New Roman" pitchFamily="18" charset="0"/>
              </a:rPr>
              <a:t>Deogiri</a:t>
            </a:r>
            <a:r>
              <a:rPr lang="en-US" sz="2000" b="1" dirty="0">
                <a:solidFill>
                  <a:srgbClr val="C00000"/>
                </a:solidFill>
                <a:latin typeface="Times New Roman" pitchFamily="18" charset="0"/>
                <a:cs typeface="Times New Roman" pitchFamily="18" charset="0"/>
              </a:rPr>
              <a:t> Institute of Engineering and Management Studies, </a:t>
            </a:r>
            <a:r>
              <a:rPr lang="en-US" sz="2000" b="1" dirty="0" err="1" smtClean="0">
                <a:solidFill>
                  <a:srgbClr val="C00000"/>
                </a:solidFill>
                <a:latin typeface="Times New Roman" pitchFamily="18" charset="0"/>
                <a:cs typeface="Times New Roman" pitchFamily="18" charset="0"/>
              </a:rPr>
              <a:t>Chhatrapati</a:t>
            </a:r>
            <a:r>
              <a:rPr lang="en-US" sz="2000" b="1" dirty="0" smtClean="0">
                <a:solidFill>
                  <a:srgbClr val="C00000"/>
                </a:solidFill>
                <a:latin typeface="Times New Roman" pitchFamily="18" charset="0"/>
                <a:cs typeface="Times New Roman" pitchFamily="18" charset="0"/>
              </a:rPr>
              <a:t> </a:t>
            </a:r>
            <a:r>
              <a:rPr lang="en-US" sz="2000" b="1" dirty="0" err="1" smtClean="0">
                <a:solidFill>
                  <a:srgbClr val="C00000"/>
                </a:solidFill>
                <a:latin typeface="Times New Roman" pitchFamily="18" charset="0"/>
                <a:cs typeface="Times New Roman" pitchFamily="18" charset="0"/>
              </a:rPr>
              <a:t>Sambhaji</a:t>
            </a:r>
            <a:r>
              <a:rPr lang="en-US" sz="2000" b="1" dirty="0" smtClean="0">
                <a:solidFill>
                  <a:srgbClr val="C00000"/>
                </a:solidFill>
                <a:latin typeface="Times New Roman" pitchFamily="18" charset="0"/>
                <a:cs typeface="Times New Roman" pitchFamily="18" charset="0"/>
              </a:rPr>
              <a:t> </a:t>
            </a:r>
            <a:r>
              <a:rPr lang="en-US" sz="2000" b="1" dirty="0" err="1" smtClean="0">
                <a:solidFill>
                  <a:srgbClr val="C00000"/>
                </a:solidFill>
                <a:latin typeface="Times New Roman" pitchFamily="18" charset="0"/>
                <a:cs typeface="Times New Roman" pitchFamily="18" charset="0"/>
              </a:rPr>
              <a:t>nagar</a:t>
            </a:r>
            <a:endParaRPr lang="en-US" sz="2000" b="1" dirty="0">
              <a:solidFill>
                <a:srgbClr val="C00000"/>
              </a:solidFill>
              <a:latin typeface="Times New Roman" pitchFamily="18" charset="0"/>
              <a:cs typeface="Times New Roman" pitchFamily="18" charset="0"/>
            </a:endParaRPr>
          </a:p>
          <a:p>
            <a:pPr lvl="0" algn="ctr" defTabSz="457200"/>
            <a:r>
              <a:rPr lang="en-US" sz="2000" b="1" dirty="0">
                <a:solidFill>
                  <a:srgbClr val="C00000"/>
                </a:solidFill>
                <a:latin typeface="Times New Roman" pitchFamily="18" charset="0"/>
                <a:cs typeface="Times New Roman" pitchFamily="18" charset="0"/>
              </a:rPr>
              <a:t>Department of </a:t>
            </a:r>
            <a:r>
              <a:rPr lang="en-US" sz="2000" b="1" dirty="0" smtClean="0">
                <a:solidFill>
                  <a:srgbClr val="C00000"/>
                </a:solidFill>
                <a:latin typeface="Times New Roman" pitchFamily="18" charset="0"/>
                <a:cs typeface="Times New Roman" pitchFamily="18" charset="0"/>
              </a:rPr>
              <a:t>(CSE)Artificial intelligence and machine learning</a:t>
            </a:r>
            <a:endParaRPr lang="en-US" sz="2000" b="1" dirty="0">
              <a:solidFill>
                <a:srgbClr val="C00000"/>
              </a:solidFill>
              <a:latin typeface="Times New Roman" pitchFamily="18" charset="0"/>
              <a:cs typeface="Times New Roman" pitchFamily="18" charset="0"/>
            </a:endParaRPr>
          </a:p>
        </p:txBody>
      </p:sp>
      <p:sp>
        <p:nvSpPr>
          <p:cNvPr id="5" name="TextBox 4"/>
          <p:cNvSpPr txBox="1"/>
          <p:nvPr/>
        </p:nvSpPr>
        <p:spPr>
          <a:xfrm>
            <a:off x="2511425" y="2514600"/>
            <a:ext cx="48006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A presentation of CA-I Deep Learning  on topic</a:t>
            </a:r>
            <a:endParaRPr 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22066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7474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Boundaries of the project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r>
              <a:rPr lang="en-IN" dirty="0">
                <a:latin typeface="Times New Roman" pitchFamily="18" charset="0"/>
                <a:cs typeface="Times New Roman" pitchFamily="18" charset="0"/>
              </a:rPr>
              <a:t>The </a:t>
            </a:r>
            <a:r>
              <a:rPr lang="en-IN" dirty="0" smtClean="0">
                <a:latin typeface="Times New Roman" pitchFamily="18" charset="0"/>
                <a:cs typeface="Times New Roman" pitchFamily="18" charset="0"/>
              </a:rPr>
              <a:t>uploaded/fetched </a:t>
            </a:r>
            <a:r>
              <a:rPr lang="en-IN" dirty="0">
                <a:latin typeface="Times New Roman" pitchFamily="18" charset="0"/>
                <a:cs typeface="Times New Roman" pitchFamily="18" charset="0"/>
              </a:rPr>
              <a:t>image or video must contain traffic or road signs.</a:t>
            </a:r>
            <a:endParaRPr lang="en-US" dirty="0">
              <a:latin typeface="Times New Roman" pitchFamily="18" charset="0"/>
              <a:cs typeface="Times New Roman" pitchFamily="18" charset="0"/>
            </a:endParaRPr>
          </a:p>
          <a:p>
            <a:pPr lvl="0"/>
            <a:r>
              <a:rPr lang="en-IN" dirty="0">
                <a:latin typeface="Times New Roman" pitchFamily="18" charset="0"/>
                <a:cs typeface="Times New Roman" pitchFamily="18" charset="0"/>
              </a:rPr>
              <a:t>The system will detect signs in real-time only if the device camera is on.</a:t>
            </a:r>
            <a:endParaRPr lang="en-US" dirty="0">
              <a:latin typeface="Times New Roman" pitchFamily="18" charset="0"/>
              <a:cs typeface="Times New Roman" pitchFamily="18" charset="0"/>
            </a:endParaRPr>
          </a:p>
          <a:p>
            <a:pPr lvl="0"/>
            <a:r>
              <a:rPr lang="en-IN" dirty="0">
                <a:latin typeface="Times New Roman" pitchFamily="18" charset="0"/>
                <a:cs typeface="Times New Roman" pitchFamily="18" charset="0"/>
              </a:rPr>
              <a:t>The system won’t run simultaneously in the background.</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7563359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Dataset for the project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371600" y="1371600"/>
            <a:ext cx="7498080" cy="4800600"/>
          </a:xfrm>
        </p:spPr>
        <p:txBody>
          <a:bodyPr>
            <a:normAutofit/>
          </a:bodyPr>
          <a:lstStyle/>
          <a:p>
            <a:pPr marL="0" indent="0" algn="just">
              <a:buNone/>
            </a:pPr>
            <a:r>
              <a:rPr lang="en-US" dirty="0" smtClean="0">
                <a:effectLst/>
                <a:latin typeface="Times New Roman" pitchFamily="18" charset="0"/>
                <a:cs typeface="Times New Roman" pitchFamily="18" charset="0"/>
              </a:rPr>
              <a:t>The image dataset is consists of more than 50,000 pictures of various traffic signs(speed limit, crossing, traffic signals, etc.) Around 43 different classes are present in the dataset for image classification. The dataset classes vary in size like some class has very few images while others have a vast number of images.</a:t>
            </a:r>
          </a:p>
          <a:p>
            <a:pPr marL="0" indent="0" algn="just">
              <a:buNone/>
            </a:pPr>
            <a:r>
              <a:rPr lang="en-US" dirty="0" smtClean="0">
                <a:effectLst/>
                <a:latin typeface="Times New Roman" pitchFamily="18" charset="0"/>
                <a:cs typeface="Times New Roman" pitchFamily="18" charset="0"/>
              </a:rPr>
              <a:t>the file size is around 314.36 MB. </a:t>
            </a:r>
          </a:p>
        </p:txBody>
      </p:sp>
    </p:spTree>
    <p:extLst>
      <p:ext uri="{BB962C8B-B14F-4D97-AF65-F5344CB8AC3E}">
        <p14:creationId xmlns:p14="http://schemas.microsoft.com/office/powerpoint/2010/main" val="1728914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Dataset source image and link</a:t>
            </a:r>
            <a:endParaRPr lang="en-US"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4203" y="2133600"/>
            <a:ext cx="7499350" cy="3187325"/>
          </a:xfrm>
        </p:spPr>
      </p:pic>
      <p:sp>
        <p:nvSpPr>
          <p:cNvPr id="5" name="TextBox 4"/>
          <p:cNvSpPr txBox="1"/>
          <p:nvPr/>
        </p:nvSpPr>
        <p:spPr>
          <a:xfrm>
            <a:off x="990600" y="1371600"/>
            <a:ext cx="8026556" cy="646331"/>
          </a:xfrm>
          <a:prstGeom prst="rect">
            <a:avLst/>
          </a:prstGeom>
          <a:noFill/>
        </p:spPr>
        <p:txBody>
          <a:bodyPr wrap="none" rtlCol="0">
            <a:spAutoFit/>
          </a:bodyPr>
          <a:lstStyle/>
          <a:p>
            <a:r>
              <a:rPr lang="en-US" dirty="0" smtClean="0">
                <a:hlinkClick r:id="rId3"/>
              </a:rPr>
              <a:t>https://www.kaggle.com/datasets/meowmeowmeowmeowmeow/gtsrb-traffic-sign</a:t>
            </a:r>
            <a:endParaRPr lang="en-US" dirty="0" smtClean="0"/>
          </a:p>
          <a:p>
            <a:endParaRPr lang="en-US" dirty="0"/>
          </a:p>
        </p:txBody>
      </p:sp>
    </p:spTree>
    <p:extLst>
      <p:ext uri="{BB962C8B-B14F-4D97-AF65-F5344CB8AC3E}">
        <p14:creationId xmlns:p14="http://schemas.microsoft.com/office/powerpoint/2010/main" val="12942754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Methodology of the project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20000"/>
          </a:bodyPr>
          <a:lstStyle/>
          <a:p>
            <a:pPr algn="just"/>
            <a:r>
              <a:rPr lang="en-US" dirty="0">
                <a:latin typeface="Times New Roman" pitchFamily="18" charset="0"/>
                <a:cs typeface="Times New Roman" pitchFamily="18" charset="0"/>
              </a:rPr>
              <a:t>In this system, the user can upload an image for the system to detect and recognize traffic </a:t>
            </a:r>
            <a:r>
              <a:rPr lang="en-US" dirty="0" smtClean="0">
                <a:latin typeface="Times New Roman" pitchFamily="18" charset="0"/>
                <a:cs typeface="Times New Roman" pitchFamily="18" charset="0"/>
              </a:rPr>
              <a:t>signs. </a:t>
            </a:r>
            <a:r>
              <a:rPr lang="en-US" dirty="0">
                <a:latin typeface="Times New Roman" pitchFamily="18" charset="0"/>
                <a:cs typeface="Times New Roman" pitchFamily="18" charset="0"/>
              </a:rPr>
              <a:t>For real-time traffic sign recognition, the user will need to turn on their device camera and click on the camera button to start detecting. </a:t>
            </a:r>
          </a:p>
          <a:p>
            <a:pPr algn="just"/>
            <a:r>
              <a:rPr lang="en-US" dirty="0">
                <a:latin typeface="Times New Roman" pitchFamily="18" charset="0"/>
                <a:cs typeface="Times New Roman" pitchFamily="18" charset="0"/>
              </a:rPr>
              <a:t>The system will display the names of the recognized traffic signs. It will also display the probability of the predicted result being accurate. The front-end involves Html, CSS, and JavaScript and the back-end involves Python. </a:t>
            </a: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Traffic Sign dataset is extracted from </a:t>
            </a:r>
            <a:r>
              <a:rPr lang="en-US" dirty="0" err="1">
                <a:latin typeface="Times New Roman" pitchFamily="18" charset="0"/>
                <a:cs typeface="Times New Roman" pitchFamily="18" charset="0"/>
              </a:rPr>
              <a:t>Kaggle</a:t>
            </a:r>
            <a:r>
              <a:rPr lang="en-US" dirty="0">
                <a:latin typeface="Times New Roman" pitchFamily="18" charset="0"/>
                <a:cs typeface="Times New Roman" pitchFamily="18" charset="0"/>
              </a:rPr>
              <a:t>.</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We can implement this system on a vehicle from a broader perspective and modify the vehicle by this system to behave as a sign detector in real-time.</a:t>
            </a: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255775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Model Accuracy 0.9880</a:t>
            </a:r>
            <a:endParaRPr lang="en-US"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5100" y="1738908"/>
            <a:ext cx="7499350" cy="4218384"/>
          </a:xfrm>
        </p:spPr>
      </p:pic>
    </p:spTree>
    <p:extLst>
      <p:ext uri="{BB962C8B-B14F-4D97-AF65-F5344CB8AC3E}">
        <p14:creationId xmlns:p14="http://schemas.microsoft.com/office/powerpoint/2010/main" val="96157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Final output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82296" indent="0">
              <a:buNone/>
            </a:pPr>
            <a:r>
              <a:rPr lang="en-US" dirty="0" smtClean="0">
                <a:latin typeface="Times New Roman" pitchFamily="18" charset="0"/>
                <a:cs typeface="Times New Roman" pitchFamily="18" charset="0"/>
              </a:rPr>
              <a:t>First we have to upload the image by clicking upload the image button.</a:t>
            </a:r>
          </a:p>
          <a:p>
            <a:pPr marL="82296" indent="0">
              <a:buNone/>
            </a:pPr>
            <a:r>
              <a:rPr lang="en-US" dirty="0" smtClean="0">
                <a:latin typeface="Times New Roman" pitchFamily="18" charset="0"/>
                <a:cs typeface="Times New Roman" pitchFamily="18" charset="0"/>
              </a:rPr>
              <a:t> After uploading the image click on the Recognize sign.</a:t>
            </a:r>
          </a:p>
          <a:p>
            <a:pPr marL="82296" indent="0">
              <a:buNone/>
            </a:pPr>
            <a:r>
              <a:rPr lang="en-US" dirty="0" smtClean="0">
                <a:latin typeface="Times New Roman" pitchFamily="18" charset="0"/>
                <a:cs typeface="Times New Roman" pitchFamily="18" charset="0"/>
              </a:rPr>
              <a:t>Then app will recognize which sign it is. </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60860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Road work sign identified.</a:t>
            </a:r>
            <a:endParaRPr lang="en-US" dirty="0">
              <a:latin typeface="Times New Roman" pitchFamily="18" charset="0"/>
              <a:cs typeface="Times New Roman" pitchFamily="18"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5100" y="1738908"/>
            <a:ext cx="7499350" cy="4218384"/>
          </a:xfrm>
        </p:spPr>
      </p:pic>
    </p:spTree>
    <p:extLst>
      <p:ext uri="{BB962C8B-B14F-4D97-AF65-F5344CB8AC3E}">
        <p14:creationId xmlns:p14="http://schemas.microsoft.com/office/powerpoint/2010/main" val="2549450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Traffic signals sign identified</a:t>
            </a:r>
            <a:endParaRPr lang="en-US" dirty="0">
              <a:latin typeface="Times New Roman" pitchFamily="18" charset="0"/>
              <a:cs typeface="Times New Roman" pitchFamily="18"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5100" y="1738908"/>
            <a:ext cx="7499350" cy="4218384"/>
          </a:xfrm>
        </p:spPr>
      </p:pic>
    </p:spTree>
    <p:extLst>
      <p:ext uri="{BB962C8B-B14F-4D97-AF65-F5344CB8AC3E}">
        <p14:creationId xmlns:p14="http://schemas.microsoft.com/office/powerpoint/2010/main" val="2679363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Stop sign identified.</a:t>
            </a:r>
            <a:endParaRPr lang="en-US" dirty="0">
              <a:latin typeface="Times New Roman" pitchFamily="18" charset="0"/>
              <a:cs typeface="Times New Roman" pitchFamily="18" charset="0"/>
            </a:endParaRP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5100" y="1738908"/>
            <a:ext cx="7499350" cy="4218384"/>
          </a:xfrm>
        </p:spPr>
      </p:pic>
    </p:spTree>
    <p:extLst>
      <p:ext uri="{BB962C8B-B14F-4D97-AF65-F5344CB8AC3E}">
        <p14:creationId xmlns:p14="http://schemas.microsoft.com/office/powerpoint/2010/main" val="1257241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chor="ctr">
            <a:normAutofit/>
          </a:bodyPr>
          <a:lstStyle/>
          <a:p>
            <a:pPr marL="82296" indent="0" algn="ctr">
              <a:buNone/>
            </a:pPr>
            <a:r>
              <a:rPr lang="en-US" sz="4800" dirty="0" smtClean="0">
                <a:latin typeface="Times New Roman" pitchFamily="18" charset="0"/>
                <a:cs typeface="Times New Roman" pitchFamily="18" charset="0"/>
              </a:rPr>
              <a:t>Thank you!</a:t>
            </a:r>
            <a:endParaRPr lang="en-US" sz="4800" dirty="0">
              <a:latin typeface="Times New Roman" pitchFamily="18" charset="0"/>
              <a:cs typeface="Times New Roman" pitchFamily="18" charset="0"/>
            </a:endParaRPr>
          </a:p>
        </p:txBody>
      </p:sp>
    </p:spTree>
    <p:extLst>
      <p:ext uri="{BB962C8B-B14F-4D97-AF65-F5344CB8AC3E}">
        <p14:creationId xmlns:p14="http://schemas.microsoft.com/office/powerpoint/2010/main" val="4069841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Contents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buFont typeface="Wingdings" pitchFamily="2" charset="2"/>
              <a:buChar char="v"/>
            </a:pPr>
            <a:r>
              <a:rPr lang="en-US" dirty="0" smtClean="0">
                <a:latin typeface="Times New Roman" pitchFamily="18" charset="0"/>
                <a:cs typeface="Times New Roman" pitchFamily="18" charset="0"/>
              </a:rPr>
              <a:t>What is traffic sign classification?</a:t>
            </a:r>
          </a:p>
          <a:p>
            <a:pPr>
              <a:buFont typeface="Wingdings" pitchFamily="2" charset="2"/>
              <a:buChar char="v"/>
            </a:pPr>
            <a:r>
              <a:rPr lang="en-US" dirty="0" smtClean="0">
                <a:latin typeface="Times New Roman" pitchFamily="18" charset="0"/>
                <a:cs typeface="Times New Roman" pitchFamily="18" charset="0"/>
              </a:rPr>
              <a:t>Problem Statement</a:t>
            </a:r>
          </a:p>
          <a:p>
            <a:pPr>
              <a:buFont typeface="Wingdings" pitchFamily="2" charset="2"/>
              <a:buChar char="v"/>
            </a:pPr>
            <a:r>
              <a:rPr lang="en-US" dirty="0" smtClean="0">
                <a:latin typeface="Times New Roman" pitchFamily="18" charset="0"/>
                <a:cs typeface="Times New Roman" pitchFamily="18" charset="0"/>
              </a:rPr>
              <a:t>Objectives of the project</a:t>
            </a:r>
          </a:p>
          <a:p>
            <a:pPr>
              <a:buFont typeface="Wingdings" pitchFamily="2" charset="2"/>
              <a:buChar char="v"/>
            </a:pPr>
            <a:r>
              <a:rPr lang="en-US" dirty="0" smtClean="0">
                <a:latin typeface="Times New Roman" pitchFamily="18" charset="0"/>
                <a:cs typeface="Times New Roman" pitchFamily="18" charset="0"/>
              </a:rPr>
              <a:t>Study Resources</a:t>
            </a:r>
          </a:p>
          <a:p>
            <a:pPr>
              <a:buFont typeface="Wingdings" pitchFamily="2" charset="2"/>
              <a:buChar char="v"/>
            </a:pPr>
            <a:r>
              <a:rPr lang="en-US" dirty="0" smtClean="0">
                <a:latin typeface="Times New Roman" pitchFamily="18" charset="0"/>
                <a:cs typeface="Times New Roman" pitchFamily="18" charset="0"/>
              </a:rPr>
              <a:t>Pros and Cons of existing systems</a:t>
            </a:r>
          </a:p>
          <a:p>
            <a:pPr>
              <a:buFont typeface="Wingdings" pitchFamily="2" charset="2"/>
              <a:buChar char="v"/>
            </a:pPr>
            <a:r>
              <a:rPr lang="en-US" dirty="0" smtClean="0">
                <a:latin typeface="Times New Roman" pitchFamily="18" charset="0"/>
                <a:cs typeface="Times New Roman" pitchFamily="18" charset="0"/>
              </a:rPr>
              <a:t>Scope of the project</a:t>
            </a:r>
          </a:p>
          <a:p>
            <a:pPr>
              <a:buFont typeface="Wingdings" pitchFamily="2" charset="2"/>
              <a:buChar char="v"/>
            </a:pPr>
            <a:r>
              <a:rPr lang="en-US" dirty="0" smtClean="0">
                <a:latin typeface="Times New Roman" pitchFamily="18" charset="0"/>
                <a:cs typeface="Times New Roman" pitchFamily="18" charset="0"/>
              </a:rPr>
              <a:t>Boundaries of the project</a:t>
            </a:r>
          </a:p>
          <a:p>
            <a:pPr>
              <a:buFont typeface="Wingdings" pitchFamily="2" charset="2"/>
              <a:buChar char="v"/>
            </a:pPr>
            <a:r>
              <a:rPr lang="en-US" dirty="0" smtClean="0">
                <a:latin typeface="Times New Roman" pitchFamily="18" charset="0"/>
                <a:cs typeface="Times New Roman" pitchFamily="18" charset="0"/>
              </a:rPr>
              <a:t>Dataset for the project</a:t>
            </a:r>
          </a:p>
          <a:p>
            <a:pPr>
              <a:buFont typeface="Wingdings" pitchFamily="2" charset="2"/>
              <a:buChar char="v"/>
            </a:pPr>
            <a:r>
              <a:rPr lang="en-US" dirty="0" smtClean="0">
                <a:latin typeface="Times New Roman" pitchFamily="18" charset="0"/>
                <a:cs typeface="Times New Roman" pitchFamily="18" charset="0"/>
              </a:rPr>
              <a:t>Methodology for the project </a:t>
            </a:r>
          </a:p>
          <a:p>
            <a:pPr marL="82296" indent="0">
              <a:buNone/>
            </a:pPr>
            <a:endParaRPr lang="en-US" dirty="0" smtClean="0">
              <a:latin typeface="Times New Roman" pitchFamily="18" charset="0"/>
              <a:cs typeface="Times New Roman" pitchFamily="18" charset="0"/>
            </a:endParaRPr>
          </a:p>
          <a:p>
            <a:pPr marL="82296" indent="0">
              <a:buNone/>
            </a:pPr>
            <a:endParaRPr lang="en-US" dirty="0" smtClean="0">
              <a:latin typeface="Times New Roman" pitchFamily="18" charset="0"/>
              <a:cs typeface="Times New Roman" pitchFamily="18" charset="0"/>
            </a:endParaRPr>
          </a:p>
          <a:p>
            <a:pPr marL="82296" indent="0">
              <a:buNone/>
            </a:pPr>
            <a:endParaRPr lang="en-US" dirty="0" smtClean="0">
              <a:latin typeface="Times New Roman" pitchFamily="18" charset="0"/>
              <a:cs typeface="Times New Roman" pitchFamily="18" charset="0"/>
            </a:endParaRPr>
          </a:p>
          <a:p>
            <a:pPr marL="82296" indent="0">
              <a:buNone/>
            </a:pPr>
            <a:endParaRPr lang="en-US" dirty="0" smtClean="0">
              <a:latin typeface="Times New Roman" pitchFamily="18" charset="0"/>
              <a:cs typeface="Times New Roman" pitchFamily="18" charset="0"/>
            </a:endParaRPr>
          </a:p>
          <a:p>
            <a:pPr marL="82296" indent="0">
              <a:buNone/>
            </a:pPr>
            <a:endParaRPr lang="en-US" dirty="0" smtClean="0">
              <a:latin typeface="Times New Roman" pitchFamily="18" charset="0"/>
              <a:cs typeface="Times New Roman" pitchFamily="18" charset="0"/>
            </a:endParaRPr>
          </a:p>
          <a:p>
            <a:pPr marL="82296" indent="0">
              <a:buNone/>
            </a:pPr>
            <a:endParaRPr lang="en-US" dirty="0" smtClean="0">
              <a:latin typeface="Times New Roman" pitchFamily="18" charset="0"/>
              <a:cs typeface="Times New Roman" pitchFamily="18" charset="0"/>
            </a:endParaRPr>
          </a:p>
          <a:p>
            <a:pPr marL="82296" indent="0">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20887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What is traffic signs classification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When you go on the road, you see various traffic signs like traffic signals, turn left or right, speed limits, no passing of heavy vehicles, no entry, children crossing, etc., that you need to follow for a safe drive. </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methodology of recognizing which class a traffic sign belongs to is called Traffic signs classification.</a:t>
            </a:r>
          </a:p>
        </p:txBody>
      </p:sp>
    </p:spTree>
    <p:extLst>
      <p:ext uri="{BB962C8B-B14F-4D97-AF65-F5344CB8AC3E}">
        <p14:creationId xmlns:p14="http://schemas.microsoft.com/office/powerpoint/2010/main" val="1670670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Example of Traffic Sign Recognition</a:t>
            </a:r>
            <a:endParaRPr lang="en-US" dirty="0">
              <a:latin typeface="Times New Roman" pitchFamily="18" charset="0"/>
              <a:cs typeface="Times New Roman"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600200"/>
            <a:ext cx="7731252" cy="4343400"/>
          </a:xfrm>
        </p:spPr>
      </p:pic>
    </p:spTree>
    <p:extLst>
      <p:ext uri="{BB962C8B-B14F-4D97-AF65-F5344CB8AC3E}">
        <p14:creationId xmlns:p14="http://schemas.microsoft.com/office/powerpoint/2010/main" val="305741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498080" cy="1143000"/>
          </a:xfrm>
        </p:spPr>
        <p:txBody>
          <a:bodyPr/>
          <a:lstStyle/>
          <a:p>
            <a:r>
              <a:rPr lang="en-US" dirty="0" smtClean="0">
                <a:latin typeface="Times New Roman" pitchFamily="18" charset="0"/>
                <a:cs typeface="Times New Roman" pitchFamily="18" charset="0"/>
              </a:rPr>
              <a:t>Problem Statement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447800" y="1066800"/>
            <a:ext cx="7498080" cy="4800600"/>
          </a:xfrm>
        </p:spPr>
        <p:txBody>
          <a:bodyPr>
            <a:noAutofit/>
          </a:bodyPr>
          <a:lstStyle/>
          <a:p>
            <a:r>
              <a:rPr lang="en-US" sz="2200" dirty="0">
                <a:latin typeface="Times New Roman" pitchFamily="18" charset="0"/>
                <a:cs typeface="Times New Roman" pitchFamily="18" charset="0"/>
              </a:rPr>
              <a:t>Traffic sign detection and recognition have gained importance with advances in image processing due to the benefits that such a system may provide. The recent developments and interest in self-driving cars have also increased the interest in this field. </a:t>
            </a:r>
          </a:p>
          <a:p>
            <a:r>
              <a:rPr lang="en-US" sz="2200" dirty="0">
                <a:latin typeface="Times New Roman" pitchFamily="18" charset="0"/>
                <a:cs typeface="Times New Roman" pitchFamily="18" charset="0"/>
              </a:rPr>
              <a:t>Automatic detection and recognition of traffic signs is very important and could potentially be used for driver assistance to reduce </a:t>
            </a:r>
            <a:r>
              <a:rPr lang="en-US" sz="2200" dirty="0" smtClean="0">
                <a:latin typeface="Times New Roman" pitchFamily="18" charset="0"/>
                <a:cs typeface="Times New Roman" pitchFamily="18" charset="0"/>
              </a:rPr>
              <a:t>accidents. There </a:t>
            </a:r>
            <a:r>
              <a:rPr lang="en-US" sz="2200" dirty="0">
                <a:latin typeface="Times New Roman" pitchFamily="18" charset="0"/>
                <a:cs typeface="Times New Roman" pitchFamily="18" charset="0"/>
              </a:rPr>
              <a:t>are many sign boards on roads that people are unaware of. They might have seen traffic or road signs all the time but don’t understand what those signs are indicating. </a:t>
            </a:r>
          </a:p>
          <a:p>
            <a:r>
              <a:rPr lang="en-US" sz="2200" dirty="0">
                <a:latin typeface="Times New Roman" pitchFamily="18" charset="0"/>
                <a:cs typeface="Times New Roman" pitchFamily="18" charset="0"/>
              </a:rPr>
              <a:t>Our Traffic Sign Recognition System detects and recognizes road signs or traffic signs from an image and video. It will also recognize signs in </a:t>
            </a:r>
            <a:r>
              <a:rPr lang="en-US" sz="2200" dirty="0" smtClean="0">
                <a:latin typeface="Times New Roman" pitchFamily="18" charset="0"/>
                <a:cs typeface="Times New Roman" pitchFamily="18" charset="0"/>
              </a:rPr>
              <a:t>real-time.</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2442936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Objectives of the project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To understand the problem </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of traffic sign detection and recognition in depth and exploring different solutions available.</a:t>
            </a:r>
          </a:p>
          <a:p>
            <a:r>
              <a:rPr lang="en-US" dirty="0" smtClean="0">
                <a:latin typeface="Times New Roman" pitchFamily="18" charset="0"/>
                <a:cs typeface="Times New Roman" pitchFamily="18" charset="0"/>
              </a:rPr>
              <a:t>To study and explore working of traffic sign detection and recognition system.</a:t>
            </a:r>
          </a:p>
          <a:p>
            <a:r>
              <a:rPr lang="en-US" dirty="0" smtClean="0">
                <a:latin typeface="Times New Roman" pitchFamily="18" charset="0"/>
                <a:cs typeface="Times New Roman" pitchFamily="18" charset="0"/>
              </a:rPr>
              <a:t>To Design ANN based solution for the traffic sign recognition problem.</a:t>
            </a:r>
          </a:p>
          <a:p>
            <a:r>
              <a:rPr lang="en-US" dirty="0" smtClean="0">
                <a:latin typeface="Times New Roman" pitchFamily="18" charset="0"/>
                <a:cs typeface="Times New Roman" pitchFamily="18" charset="0"/>
              </a:rPr>
              <a:t>To improve the model accuracy with the help of different experimentations.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6977083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Study Resources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r>
              <a:rPr lang="en-US" dirty="0" smtClean="0">
                <a:latin typeface="Times New Roman" pitchFamily="18" charset="0"/>
                <a:cs typeface="Times New Roman" pitchFamily="18" charset="0"/>
                <a:hlinkClick r:id="rId3"/>
              </a:rPr>
              <a:t>https://www.google.com/search?q=traffic+sign+recognition+links&amp;oq=traffic+sign+recognition</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hlinkClick r:id="rId4"/>
              </a:rPr>
              <a:t>https://www.analyticsvidhya.com/blog/2021/12/traffic-signs-recognition-using-cnn-and-keras-in-python/</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hlinkClick r:id="rId5"/>
              </a:rPr>
              <a:t>https://www.sciencedirect.com/science/article/pii/S2046043022000557</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hlinkClick r:id="rId6"/>
              </a:rPr>
              <a:t>https://ieeexplore.ieee.org/document/4782748</a:t>
            </a:r>
            <a:endParaRPr lang="en-US" dirty="0" smtClean="0">
              <a:latin typeface="Times New Roman" pitchFamily="18" charset="0"/>
              <a:cs typeface="Times New Roman" pitchFamily="18" charset="0"/>
            </a:endParaRPr>
          </a:p>
          <a:p>
            <a:endParaRPr lang="en-US"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0160335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latin typeface="Times New Roman" pitchFamily="18" charset="0"/>
                <a:cs typeface="Times New Roman" pitchFamily="18" charset="0"/>
              </a:rPr>
              <a:t>Pros and </a:t>
            </a:r>
            <a:r>
              <a:rPr lang="en-US" dirty="0" smtClean="0">
                <a:latin typeface="Times New Roman" pitchFamily="18" charset="0"/>
                <a:cs typeface="Times New Roman" pitchFamily="18" charset="0"/>
              </a:rPr>
              <a:t>cons of existing systems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Pro:</a:t>
            </a:r>
          </a:p>
          <a:p>
            <a:pPr marL="0" indent="0" algn="just">
              <a:buNone/>
            </a:pPr>
            <a:r>
              <a:rPr lang="en-US" dirty="0" smtClean="0">
                <a:latin typeface="Times New Roman" pitchFamily="18" charset="0"/>
                <a:cs typeface="Times New Roman" pitchFamily="18" charset="0"/>
              </a:rPr>
              <a:t>They have implemented this type of problems on video and photos data, in which you have to upload videos or photos.</a:t>
            </a:r>
          </a:p>
          <a:p>
            <a:r>
              <a:rPr lang="en-US" dirty="0" smtClean="0">
                <a:latin typeface="Times New Roman" pitchFamily="18" charset="0"/>
                <a:cs typeface="Times New Roman" pitchFamily="18" charset="0"/>
              </a:rPr>
              <a:t>Cons:</a:t>
            </a:r>
          </a:p>
          <a:p>
            <a:pPr marL="0" indent="0">
              <a:buNone/>
            </a:pPr>
            <a:r>
              <a:rPr lang="en-US" dirty="0" smtClean="0">
                <a:latin typeface="Times New Roman" pitchFamily="18" charset="0"/>
                <a:cs typeface="Times New Roman" pitchFamily="18" charset="0"/>
              </a:rPr>
              <a:t>They don’t work on </a:t>
            </a:r>
            <a:r>
              <a:rPr lang="en-US" dirty="0" err="1" smtClean="0">
                <a:latin typeface="Times New Roman" pitchFamily="18" charset="0"/>
                <a:cs typeface="Times New Roman" pitchFamily="18" charset="0"/>
              </a:rPr>
              <a:t>realtime</a:t>
            </a:r>
            <a:r>
              <a:rPr lang="en-US" dirty="0" smtClean="0">
                <a:latin typeface="Times New Roman" pitchFamily="18" charset="0"/>
                <a:cs typeface="Times New Roman" pitchFamily="18" charset="0"/>
              </a:rPr>
              <a:t> data fetched through camera.</a:t>
            </a:r>
          </a:p>
          <a:p>
            <a:pPr marL="0" indent="0">
              <a:buNone/>
            </a:pPr>
            <a:endParaRPr lang="en-US"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786430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Scope of the project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r>
              <a:rPr lang="en-IN" dirty="0">
                <a:latin typeface="Times New Roman" pitchFamily="18" charset="0"/>
                <a:cs typeface="Times New Roman" pitchFamily="18" charset="0"/>
              </a:rPr>
              <a:t>It is easy to maintain.</a:t>
            </a:r>
            <a:endParaRPr lang="en-US" dirty="0">
              <a:latin typeface="Times New Roman" pitchFamily="18" charset="0"/>
              <a:cs typeface="Times New Roman" pitchFamily="18" charset="0"/>
            </a:endParaRPr>
          </a:p>
          <a:p>
            <a:pPr lvl="0"/>
            <a:r>
              <a:rPr lang="en-IN" dirty="0">
                <a:latin typeface="Times New Roman" pitchFamily="18" charset="0"/>
                <a:cs typeface="Times New Roman" pitchFamily="18" charset="0"/>
              </a:rPr>
              <a:t>It is user-friendly.</a:t>
            </a:r>
            <a:endParaRPr lang="en-US" dirty="0">
              <a:latin typeface="Times New Roman" pitchFamily="18" charset="0"/>
              <a:cs typeface="Times New Roman" pitchFamily="18" charset="0"/>
            </a:endParaRPr>
          </a:p>
          <a:p>
            <a:pPr lvl="0"/>
            <a:r>
              <a:rPr lang="en-IN" dirty="0">
                <a:latin typeface="Times New Roman" pitchFamily="18" charset="0"/>
                <a:cs typeface="Times New Roman" pitchFamily="18" charset="0"/>
              </a:rPr>
              <a:t>The system automatically detects traffic signs.</a:t>
            </a:r>
            <a:endParaRPr lang="en-US" dirty="0">
              <a:latin typeface="Times New Roman" pitchFamily="18" charset="0"/>
              <a:cs typeface="Times New Roman" pitchFamily="18" charset="0"/>
            </a:endParaRPr>
          </a:p>
          <a:p>
            <a:pPr lvl="0"/>
            <a:r>
              <a:rPr lang="en-IN" dirty="0">
                <a:latin typeface="Times New Roman" pitchFamily="18" charset="0"/>
                <a:cs typeface="Times New Roman" pitchFamily="18" charset="0"/>
              </a:rPr>
              <a:t>It can recognize signs from an image and videos.</a:t>
            </a:r>
            <a:endParaRPr lang="en-US" dirty="0">
              <a:latin typeface="Times New Roman" pitchFamily="18" charset="0"/>
              <a:cs typeface="Times New Roman" pitchFamily="18" charset="0"/>
            </a:endParaRPr>
          </a:p>
          <a:p>
            <a:pPr lvl="0"/>
            <a:r>
              <a:rPr lang="en-IN" dirty="0">
                <a:latin typeface="Times New Roman" pitchFamily="18" charset="0"/>
                <a:cs typeface="Times New Roman" pitchFamily="18" charset="0"/>
              </a:rPr>
              <a:t>It can also detect and recognize in real-time.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972681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862</TotalTime>
  <Words>743</Words>
  <Application>Microsoft Office PowerPoint</Application>
  <PresentationFormat>On-screen Show (4:3)</PresentationFormat>
  <Paragraphs>74</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Solstice</vt:lpstr>
      <vt:lpstr>“Traffic Sign Recognition”</vt:lpstr>
      <vt:lpstr>Contents</vt:lpstr>
      <vt:lpstr>What is traffic signs classification</vt:lpstr>
      <vt:lpstr>Example of Traffic Sign Recognition</vt:lpstr>
      <vt:lpstr>Problem Statement</vt:lpstr>
      <vt:lpstr>Objectives of the project</vt:lpstr>
      <vt:lpstr>Study Resources</vt:lpstr>
      <vt:lpstr>Pros and cons of existing systems</vt:lpstr>
      <vt:lpstr>Scope of the project</vt:lpstr>
      <vt:lpstr>Boundaries of the project</vt:lpstr>
      <vt:lpstr>Dataset for the project</vt:lpstr>
      <vt:lpstr>Dataset source image and link</vt:lpstr>
      <vt:lpstr>Methodology of the project</vt:lpstr>
      <vt:lpstr>Model Accuracy 0.9880</vt:lpstr>
      <vt:lpstr>Final output</vt:lpstr>
      <vt:lpstr>Road work sign identified.</vt:lpstr>
      <vt:lpstr>Traffic signals sign identified</vt:lpstr>
      <vt:lpstr>Stop sign identified.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Recognition”</dc:title>
  <dc:creator>Yogesh Computers</dc:creator>
  <cp:lastModifiedBy>Yogesh Computers</cp:lastModifiedBy>
  <cp:revision>26</cp:revision>
  <dcterms:created xsi:type="dcterms:W3CDTF">2023-03-26T14:30:51Z</dcterms:created>
  <dcterms:modified xsi:type="dcterms:W3CDTF">2023-05-20T04:46:51Z</dcterms:modified>
</cp:coreProperties>
</file>